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  <p:sldMasterId id="2147483875" r:id="rId2"/>
    <p:sldMasterId id="2147483863" r:id="rId3"/>
    <p:sldMasterId id="2147483851" r:id="rId4"/>
    <p:sldMasterId id="2147483834" r:id="rId5"/>
  </p:sldMasterIdLst>
  <p:notesMasterIdLst>
    <p:notesMasterId r:id="rId36"/>
  </p:notesMasterIdLst>
  <p:sldIdLst>
    <p:sldId id="256" r:id="rId6"/>
    <p:sldId id="259" r:id="rId7"/>
    <p:sldId id="288" r:id="rId8"/>
    <p:sldId id="286" r:id="rId9"/>
    <p:sldId id="263" r:id="rId10"/>
    <p:sldId id="264" r:id="rId11"/>
    <p:sldId id="280" r:id="rId12"/>
    <p:sldId id="299" r:id="rId13"/>
    <p:sldId id="279" r:id="rId14"/>
    <p:sldId id="297" r:id="rId15"/>
    <p:sldId id="283" r:id="rId16"/>
    <p:sldId id="290" r:id="rId17"/>
    <p:sldId id="273" r:id="rId18"/>
    <p:sldId id="285" r:id="rId19"/>
    <p:sldId id="266" r:id="rId20"/>
    <p:sldId id="298" r:id="rId21"/>
    <p:sldId id="300" r:id="rId22"/>
    <p:sldId id="292" r:id="rId23"/>
    <p:sldId id="295" r:id="rId24"/>
    <p:sldId id="293" r:id="rId25"/>
    <p:sldId id="294" r:id="rId26"/>
    <p:sldId id="291" r:id="rId27"/>
    <p:sldId id="281" r:id="rId28"/>
    <p:sldId id="296" r:id="rId29"/>
    <p:sldId id="301" r:id="rId30"/>
    <p:sldId id="267" r:id="rId31"/>
    <p:sldId id="282" r:id="rId32"/>
    <p:sldId id="278" r:id="rId33"/>
    <p:sldId id="269" r:id="rId34"/>
    <p:sldId id="270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rya Ostwal" initials="SO" lastIdx="13" clrIdx="0">
    <p:extLst>
      <p:ext uri="{19B8F6BF-5375-455C-9EA6-DF929625EA0E}">
        <p15:presenceInfo xmlns:p15="http://schemas.microsoft.com/office/powerpoint/2012/main" userId="S-1-5-21-4029306087-1501730213-2268461588-1612" providerId="AD"/>
      </p:ext>
    </p:extLst>
  </p:cmAuthor>
  <p:cmAuthor id="2" name="madhuri" initials="m" lastIdx="13" clrIdx="1">
    <p:extLst>
      <p:ext uri="{19B8F6BF-5375-455C-9EA6-DF929625EA0E}">
        <p15:presenceInfo xmlns:p15="http://schemas.microsoft.com/office/powerpoint/2012/main" userId="S-1-5-21-4029306087-1501730213-2268461588-1207" providerId="AD"/>
      </p:ext>
    </p:extLst>
  </p:cmAuthor>
  <p:cmAuthor id="3" name="roohi shaikh" initials="rs" lastIdx="15" clrIdx="2">
    <p:extLst>
      <p:ext uri="{19B8F6BF-5375-455C-9EA6-DF929625EA0E}">
        <p15:presenceInfo xmlns:p15="http://schemas.microsoft.com/office/powerpoint/2012/main" userId="5fee6321764ca09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C8E9"/>
    <a:srgbClr val="0099CC"/>
    <a:srgbClr val="778DB1"/>
    <a:srgbClr val="41AEDF"/>
    <a:srgbClr val="F32BD6"/>
    <a:srgbClr val="0156FF"/>
    <a:srgbClr val="2DC8FF"/>
    <a:srgbClr val="BF89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10" autoAdjust="0"/>
    <p:restoredTop sz="94357" autoAdjust="0"/>
  </p:normalViewPr>
  <p:slideViewPr>
    <p:cSldViewPr snapToGrid="0">
      <p:cViewPr varScale="1">
        <p:scale>
          <a:sx n="73" d="100"/>
          <a:sy n="73" d="100"/>
        </p:scale>
        <p:origin x="264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7ADEEF-325F-40CB-9B86-E8B17A1A165B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96FFB-8074-46BD-BF4D-EBB6F4BC0AC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695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3749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6022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9718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5399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9648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3354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497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5962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1027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5143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090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5310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7175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996FFB-8074-46BD-BF4D-EBB6F4BC0AC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8155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996FFB-8074-46BD-BF4D-EBB6F4BC0AC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9322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4360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5729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917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191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95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3464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828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82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9616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96FFB-8074-46BD-BF4D-EBB6F4BC0ACB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393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inogic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inogic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inogic.com/" TargetMode="Externa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inogic.com/" TargetMode="Externa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inogic.com/" TargetMode="Externa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0575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" name="Picture 16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165279"/>
            <a:ext cx="12192000" cy="692721"/>
          </a:xfrm>
          <a:prstGeom prst="rect">
            <a:avLst/>
          </a:prstGeom>
        </p:spPr>
      </p:pic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0356166" y="6332557"/>
            <a:ext cx="1599028" cy="365125"/>
          </a:xfrm>
        </p:spPr>
        <p:txBody>
          <a:bodyPr/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Maplytics by </a:t>
            </a:r>
            <a:r>
              <a:rPr lang="en-US" b="1" dirty="0"/>
              <a:t>Inogic</a:t>
            </a: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10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722785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64DF1-46E5-46D6-BC75-E8314129489B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97B1-13C8-43A4-92CC-4A4F29747D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17102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64DF1-46E5-46D6-BC75-E8314129489B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97B1-13C8-43A4-92CC-4A4F29747D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668245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64DF1-46E5-46D6-BC75-E8314129489B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97B1-13C8-43A4-92CC-4A4F29747D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312346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8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3" y="6459787"/>
            <a:ext cx="2618511" cy="365125"/>
          </a:xfrm>
        </p:spPr>
        <p:txBody>
          <a:bodyPr/>
          <a:lstStyle>
            <a:lvl1pPr algn="l">
              <a:defRPr/>
            </a:lvl1pPr>
          </a:lstStyle>
          <a:p>
            <a:fld id="{CA164DF1-46E5-46D6-BC75-E8314129489B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7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78C97B1-13C8-43A4-92CC-4A4F29747D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548380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7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64DF1-46E5-46D6-BC75-E8314129489B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97B1-13C8-43A4-92CC-4A4F29747D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873474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64DF1-46E5-46D6-BC75-E8314129489B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97B1-13C8-43A4-92CC-4A4F29747D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917840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64DF1-46E5-46D6-BC75-E8314129489B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97B1-13C8-43A4-92CC-4A4F29747D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876633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8634-E8DC-4B60-B98E-3A6AC82558E8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1A19-3254-45D8-B308-82CE79C83C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780441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8634-E8DC-4B60-B98E-3A6AC82558E8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1A19-3254-45D8-B308-82CE79C83C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215288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8634-E8DC-4B60-B98E-3A6AC82558E8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1A19-3254-45D8-B308-82CE79C83C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01018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0575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" name="Picture 16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165279"/>
            <a:ext cx="12192000" cy="692721"/>
          </a:xfrm>
          <a:prstGeom prst="rect">
            <a:avLst/>
          </a:prstGeom>
        </p:spPr>
      </p:pic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0356166" y="6332557"/>
            <a:ext cx="1599028" cy="365125"/>
          </a:xfrm>
        </p:spPr>
        <p:txBody>
          <a:bodyPr/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Maplytics by </a:t>
            </a:r>
            <a:r>
              <a:rPr lang="en-US" b="1" dirty="0"/>
              <a:t>Inogic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6934" y="103378"/>
            <a:ext cx="11558131" cy="584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834265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8634-E8DC-4B60-B98E-3A6AC82558E8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1A19-3254-45D8-B308-82CE79C83C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405084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8634-E8DC-4B60-B98E-3A6AC82558E8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1A19-3254-45D8-B308-82CE79C83C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3224797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8634-E8DC-4B60-B98E-3A6AC82558E8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1A19-3254-45D8-B308-82CE79C83C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441805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8634-E8DC-4B60-B98E-3A6AC82558E8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1A19-3254-45D8-B308-82CE79C83C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054816"/>
      </p:ext>
    </p:extLst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8634-E8DC-4B60-B98E-3A6AC82558E8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1A19-3254-45D8-B308-82CE79C83C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850896"/>
      </p:ext>
    </p:extLst>
  </p:cSld>
  <p:clrMapOvr>
    <a:masterClrMapping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8634-E8DC-4B60-B98E-3A6AC82558E8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1A19-3254-45D8-B308-82CE79C83C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930826"/>
      </p:ext>
    </p:extLst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8634-E8DC-4B60-B98E-3A6AC82558E8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1A19-3254-45D8-B308-82CE79C83C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894054"/>
      </p:ext>
    </p:extLst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8634-E8DC-4B60-B98E-3A6AC82558E8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1A19-3254-45D8-B308-82CE79C83C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617978"/>
      </p:ext>
    </p:extLst>
  </p:cSld>
  <p:clrMapOvr>
    <a:masterClrMapping/>
  </p:clrMapOvr>
  <p:transition spd="slow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4298-14DC-44A0-AF94-4434C6E40CE1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043F-05BC-4C09-8066-F0FDAAB68D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617702"/>
      </p:ext>
    </p:extLst>
  </p:cSld>
  <p:clrMapOvr>
    <a:masterClrMapping/>
  </p:clrMapOvr>
  <p:transition spd="slow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4298-14DC-44A0-AF94-4434C6E40CE1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043F-05BC-4C09-8066-F0FDAAB68D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937951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0575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189" indent="0" algn="ctr">
              <a:buNone/>
              <a:defRPr sz="2400"/>
            </a:lvl2pPr>
            <a:lvl3pPr marL="914377" indent="0" algn="ctr">
              <a:buNone/>
              <a:defRPr sz="2400"/>
            </a:lvl3pPr>
            <a:lvl4pPr marL="1371566" indent="0" algn="ctr">
              <a:buNone/>
              <a:defRPr sz="2000"/>
            </a:lvl4pPr>
            <a:lvl5pPr marL="1828754" indent="0" algn="ctr">
              <a:buNone/>
              <a:defRPr sz="2000"/>
            </a:lvl5pPr>
            <a:lvl6pPr marL="2285943" indent="0" algn="ctr">
              <a:buNone/>
              <a:defRPr sz="2000"/>
            </a:lvl6pPr>
            <a:lvl7pPr marL="2743131" indent="0" algn="ctr">
              <a:buNone/>
              <a:defRPr sz="2000"/>
            </a:lvl7pPr>
            <a:lvl8pPr marL="3200320" indent="0" algn="ctr">
              <a:buNone/>
              <a:defRPr sz="2000"/>
            </a:lvl8pPr>
            <a:lvl9pPr marL="3657509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165279"/>
            <a:ext cx="12192000" cy="692721"/>
          </a:xfrm>
          <a:prstGeom prst="rect">
            <a:avLst/>
          </a:prstGeom>
        </p:spPr>
      </p:pic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0356166" y="6332557"/>
            <a:ext cx="1599028" cy="365125"/>
          </a:xfrm>
        </p:spPr>
        <p:txBody>
          <a:bodyPr/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Maplytics by </a:t>
            </a:r>
            <a:r>
              <a:rPr lang="en-US" b="1" dirty="0"/>
              <a:t>Inogic</a:t>
            </a:r>
          </a:p>
        </p:txBody>
      </p:sp>
    </p:spTree>
    <p:extLst>
      <p:ext uri="{BB962C8B-B14F-4D97-AF65-F5344CB8AC3E}">
        <p14:creationId xmlns:p14="http://schemas.microsoft.com/office/powerpoint/2010/main" val="1687781602"/>
      </p:ext>
    </p:extLst>
  </p:cSld>
  <p:clrMapOvr>
    <a:masterClrMapping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4298-14DC-44A0-AF94-4434C6E40CE1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043F-05BC-4C09-8066-F0FDAAB68D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409627"/>
      </p:ext>
    </p:extLst>
  </p:cSld>
  <p:clrMapOvr>
    <a:masterClrMapping/>
  </p:clrMapOvr>
  <p:transition spd="slow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4298-14DC-44A0-AF94-4434C6E40CE1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043F-05BC-4C09-8066-F0FDAAB68D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076543"/>
      </p:ext>
    </p:extLst>
  </p:cSld>
  <p:clrMapOvr>
    <a:masterClrMapping/>
  </p:clrMapOvr>
  <p:transition spd="slow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4298-14DC-44A0-AF94-4434C6E40CE1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043F-05BC-4C09-8066-F0FDAAB68D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514366"/>
      </p:ext>
    </p:extLst>
  </p:cSld>
  <p:clrMapOvr>
    <a:masterClrMapping/>
  </p:clrMapOvr>
  <p:transition spd="slow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4298-14DC-44A0-AF94-4434C6E40CE1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043F-05BC-4C09-8066-F0FDAAB68D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500707"/>
      </p:ext>
    </p:extLst>
  </p:cSld>
  <p:clrMapOvr>
    <a:masterClrMapping/>
  </p:clrMapOvr>
  <p:transition spd="slow">
    <p:wip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4298-14DC-44A0-AF94-4434C6E40CE1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043F-05BC-4C09-8066-F0FDAAB68D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270178"/>
      </p:ext>
    </p:extLst>
  </p:cSld>
  <p:clrMapOvr>
    <a:masterClrMapping/>
  </p:clrMapOvr>
  <p:transition spd="slow">
    <p:wip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4298-14DC-44A0-AF94-4434C6E40CE1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043F-05BC-4C09-8066-F0FDAAB68D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525682"/>
      </p:ext>
    </p:extLst>
  </p:cSld>
  <p:clrMapOvr>
    <a:masterClrMapping/>
  </p:clrMapOvr>
  <p:transition spd="slow">
    <p:wip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4298-14DC-44A0-AF94-4434C6E40CE1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043F-05BC-4C09-8066-F0FDAAB68D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585820"/>
      </p:ext>
    </p:extLst>
  </p:cSld>
  <p:clrMapOvr>
    <a:masterClrMapping/>
  </p:clrMapOvr>
  <p:transition spd="slow">
    <p:wip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4298-14DC-44A0-AF94-4434C6E40CE1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043F-05BC-4C09-8066-F0FDAAB68D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291369"/>
      </p:ext>
    </p:extLst>
  </p:cSld>
  <p:clrMapOvr>
    <a:masterClrMapping/>
  </p:clrMapOvr>
  <p:transition spd="slow">
    <p:wip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4298-14DC-44A0-AF94-4434C6E40CE1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043F-05BC-4C09-8066-F0FDAAB68D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406820"/>
      </p:ext>
    </p:extLst>
  </p:cSld>
  <p:clrMapOvr>
    <a:masterClrMapping/>
  </p:clrMapOvr>
  <p:transition spd="slow">
    <p:wip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6ACE-87F0-479E-A73A-9D8945D0D6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AE05-8727-4119-B1B1-295A5F373A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18786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0575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189" indent="0" algn="ctr">
              <a:buNone/>
              <a:defRPr sz="2400"/>
            </a:lvl2pPr>
            <a:lvl3pPr marL="914377" indent="0" algn="ctr">
              <a:buNone/>
              <a:defRPr sz="2400"/>
            </a:lvl3pPr>
            <a:lvl4pPr marL="1371566" indent="0" algn="ctr">
              <a:buNone/>
              <a:defRPr sz="2000"/>
            </a:lvl4pPr>
            <a:lvl5pPr marL="1828754" indent="0" algn="ctr">
              <a:buNone/>
              <a:defRPr sz="2000"/>
            </a:lvl5pPr>
            <a:lvl6pPr marL="2285943" indent="0" algn="ctr">
              <a:buNone/>
              <a:defRPr sz="2000"/>
            </a:lvl6pPr>
            <a:lvl7pPr marL="2743131" indent="0" algn="ctr">
              <a:buNone/>
              <a:defRPr sz="2000"/>
            </a:lvl7pPr>
            <a:lvl8pPr marL="3200320" indent="0" algn="ctr">
              <a:buNone/>
              <a:defRPr sz="2000"/>
            </a:lvl8pPr>
            <a:lvl9pPr marL="3657509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165279"/>
            <a:ext cx="12192000" cy="692721"/>
          </a:xfrm>
          <a:prstGeom prst="rect">
            <a:avLst/>
          </a:prstGeom>
        </p:spPr>
      </p:pic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0356166" y="6332557"/>
            <a:ext cx="1599028" cy="365125"/>
          </a:xfrm>
        </p:spPr>
        <p:txBody>
          <a:bodyPr/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Maplytics by </a:t>
            </a:r>
            <a:r>
              <a:rPr lang="en-US" b="1" dirty="0"/>
              <a:t>Inogic</a:t>
            </a:r>
          </a:p>
        </p:txBody>
      </p:sp>
    </p:spTree>
    <p:extLst>
      <p:ext uri="{BB962C8B-B14F-4D97-AF65-F5344CB8AC3E}">
        <p14:creationId xmlns:p14="http://schemas.microsoft.com/office/powerpoint/2010/main" val="3619912159"/>
      </p:ext>
    </p:extLst>
  </p:cSld>
  <p:clrMapOvr>
    <a:masterClrMapping/>
  </p:clrMapOvr>
  <p:transition spd="slow">
    <p:wip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6ACE-87F0-479E-A73A-9D8945D0D6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AE05-8727-4119-B1B1-295A5F373A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722551"/>
      </p:ext>
    </p:extLst>
  </p:cSld>
  <p:clrMapOvr>
    <a:masterClrMapping/>
  </p:clrMapOvr>
  <p:transition spd="slow">
    <p:wip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6ACE-87F0-479E-A73A-9D8945D0D6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AE05-8727-4119-B1B1-295A5F373A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029958"/>
      </p:ext>
    </p:extLst>
  </p:cSld>
  <p:clrMapOvr>
    <a:masterClrMapping/>
  </p:clrMapOvr>
  <p:transition spd="slow">
    <p:wip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6ACE-87F0-479E-A73A-9D8945D0D6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AE05-8727-4119-B1B1-295A5F373A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304642"/>
      </p:ext>
    </p:extLst>
  </p:cSld>
  <p:clrMapOvr>
    <a:masterClrMapping/>
  </p:clrMapOvr>
  <p:transition spd="slow">
    <p:wip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6ACE-87F0-479E-A73A-9D8945D0D6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AE05-8727-4119-B1B1-295A5F373A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238310"/>
      </p:ext>
    </p:extLst>
  </p:cSld>
  <p:clrMapOvr>
    <a:masterClrMapping/>
  </p:clrMapOvr>
  <p:transition spd="slow">
    <p:wip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6ACE-87F0-479E-A73A-9D8945D0D6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AE05-8727-4119-B1B1-295A5F373A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585679"/>
      </p:ext>
    </p:extLst>
  </p:cSld>
  <p:clrMapOvr>
    <a:masterClrMapping/>
  </p:clrMapOvr>
  <p:transition spd="slow">
    <p:wip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6ACE-87F0-479E-A73A-9D8945D0D6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AE05-8727-4119-B1B1-295A5F373A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130026"/>
      </p:ext>
    </p:extLst>
  </p:cSld>
  <p:clrMapOvr>
    <a:masterClrMapping/>
  </p:clrMapOvr>
  <p:transition spd="slow">
    <p:wip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6ACE-87F0-479E-A73A-9D8945D0D6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AE05-8727-4119-B1B1-295A5F373A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094211"/>
      </p:ext>
    </p:extLst>
  </p:cSld>
  <p:clrMapOvr>
    <a:masterClrMapping/>
  </p:clrMapOvr>
  <p:transition spd="slow">
    <p:wip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6ACE-87F0-479E-A73A-9D8945D0D6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AE05-8727-4119-B1B1-295A5F373A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614944"/>
      </p:ext>
    </p:extLst>
  </p:cSld>
  <p:clrMapOvr>
    <a:masterClrMapping/>
  </p:clrMapOvr>
  <p:transition spd="slow">
    <p:wip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6ACE-87F0-479E-A73A-9D8945D0D6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AE05-8727-4119-B1B1-295A5F373A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53887"/>
      </p:ext>
    </p:extLst>
  </p:cSld>
  <p:clrMapOvr>
    <a:masterClrMapping/>
  </p:clrMapOvr>
  <p:transition spd="slow">
    <p:wip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6ACE-87F0-479E-A73A-9D8945D0D6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AE05-8727-4119-B1B1-295A5F373A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83793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0575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189" indent="0" algn="ctr">
              <a:buNone/>
              <a:defRPr sz="2400"/>
            </a:lvl2pPr>
            <a:lvl3pPr marL="914377" indent="0" algn="ctr">
              <a:buNone/>
              <a:defRPr sz="2400"/>
            </a:lvl3pPr>
            <a:lvl4pPr marL="1371566" indent="0" algn="ctr">
              <a:buNone/>
              <a:defRPr sz="2000"/>
            </a:lvl4pPr>
            <a:lvl5pPr marL="1828754" indent="0" algn="ctr">
              <a:buNone/>
              <a:defRPr sz="2000"/>
            </a:lvl5pPr>
            <a:lvl6pPr marL="2285943" indent="0" algn="ctr">
              <a:buNone/>
              <a:defRPr sz="2000"/>
            </a:lvl6pPr>
            <a:lvl7pPr marL="2743131" indent="0" algn="ctr">
              <a:buNone/>
              <a:defRPr sz="2000"/>
            </a:lvl7pPr>
            <a:lvl8pPr marL="3200320" indent="0" algn="ctr">
              <a:buNone/>
              <a:defRPr sz="2000"/>
            </a:lvl8pPr>
            <a:lvl9pPr marL="3657509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165279"/>
            <a:ext cx="12192000" cy="692721"/>
          </a:xfrm>
          <a:prstGeom prst="rect">
            <a:avLst/>
          </a:prstGeom>
        </p:spPr>
      </p:pic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0356166" y="6332557"/>
            <a:ext cx="1599028" cy="365125"/>
          </a:xfrm>
        </p:spPr>
        <p:txBody>
          <a:bodyPr/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Maplytics by </a:t>
            </a:r>
            <a:r>
              <a:rPr lang="en-US" b="1" dirty="0"/>
              <a:t>Inogic</a:t>
            </a:r>
          </a:p>
        </p:txBody>
      </p:sp>
    </p:spTree>
    <p:extLst>
      <p:ext uri="{BB962C8B-B14F-4D97-AF65-F5344CB8AC3E}">
        <p14:creationId xmlns:p14="http://schemas.microsoft.com/office/powerpoint/2010/main" val="1096704544"/>
      </p:ext>
    </p:extLst>
  </p:cSld>
  <p:clrMapOvr>
    <a:masterClrMapping/>
  </p:clrMapOvr>
  <p:transition spd="slow">
    <p:wip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167C-E0B6-4EDB-BA9E-CFC64880CD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265C5-7714-4B10-9DF9-902E30B5A2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806638"/>
      </p:ext>
    </p:extLst>
  </p:cSld>
  <p:clrMapOvr>
    <a:masterClrMapping/>
  </p:clrMapOvr>
  <p:transition spd="slow">
    <p:wip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167C-E0B6-4EDB-BA9E-CFC64880CD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265C5-7714-4B10-9DF9-902E30B5A2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631502"/>
      </p:ext>
    </p:extLst>
  </p:cSld>
  <p:clrMapOvr>
    <a:masterClrMapping/>
  </p:clrMapOvr>
  <p:transition spd="slow">
    <p:wip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167C-E0B6-4EDB-BA9E-CFC64880CD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265C5-7714-4B10-9DF9-902E30B5A2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804492"/>
      </p:ext>
    </p:extLst>
  </p:cSld>
  <p:clrMapOvr>
    <a:masterClrMapping/>
  </p:clrMapOvr>
  <p:transition spd="slow">
    <p:wip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167C-E0B6-4EDB-BA9E-CFC64880CD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265C5-7714-4B10-9DF9-902E30B5A2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591937"/>
      </p:ext>
    </p:extLst>
  </p:cSld>
  <p:clrMapOvr>
    <a:masterClrMapping/>
  </p:clrMapOvr>
  <p:transition spd="slow">
    <p:wip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167C-E0B6-4EDB-BA9E-CFC64880CD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265C5-7714-4B10-9DF9-902E30B5A2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647095"/>
      </p:ext>
    </p:extLst>
  </p:cSld>
  <p:clrMapOvr>
    <a:masterClrMapping/>
  </p:clrMapOvr>
  <p:transition spd="slow">
    <p:wip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167C-E0B6-4EDB-BA9E-CFC64880CD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265C5-7714-4B10-9DF9-902E30B5A2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091703"/>
      </p:ext>
    </p:extLst>
  </p:cSld>
  <p:clrMapOvr>
    <a:masterClrMapping/>
  </p:clrMapOvr>
  <p:transition spd="slow">
    <p:wip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167C-E0B6-4EDB-BA9E-CFC64880CD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265C5-7714-4B10-9DF9-902E30B5A2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588453"/>
      </p:ext>
    </p:extLst>
  </p:cSld>
  <p:clrMapOvr>
    <a:masterClrMapping/>
  </p:clrMapOvr>
  <p:transition spd="slow">
    <p:wip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167C-E0B6-4EDB-BA9E-CFC64880CD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265C5-7714-4B10-9DF9-902E30B5A2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974597"/>
      </p:ext>
    </p:extLst>
  </p:cSld>
  <p:clrMapOvr>
    <a:masterClrMapping/>
  </p:clrMapOvr>
  <p:transition spd="slow">
    <p:wip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167C-E0B6-4EDB-BA9E-CFC64880CD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265C5-7714-4B10-9DF9-902E30B5A2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996964"/>
      </p:ext>
    </p:extLst>
  </p:cSld>
  <p:clrMapOvr>
    <a:masterClrMapping/>
  </p:clrMapOvr>
  <p:transition spd="slow">
    <p:wip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167C-E0B6-4EDB-BA9E-CFC64880CD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265C5-7714-4B10-9DF9-902E30B5A2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590445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64DF1-46E5-46D6-BC75-E8314129489B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97B1-13C8-43A4-92CC-4A4F29747D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221353"/>
      </p:ext>
    </p:extLst>
  </p:cSld>
  <p:clrMapOvr>
    <a:masterClrMapping/>
  </p:clrMapOvr>
  <p:transition spd="slow">
    <p:wip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167C-E0B6-4EDB-BA9E-CFC64880CD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265C5-7714-4B10-9DF9-902E30B5A2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541615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64DF1-46E5-46D6-BC75-E8314129489B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97B1-13C8-43A4-92CC-4A4F29747D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851400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64DF1-46E5-46D6-BC75-E8314129489B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97B1-13C8-43A4-92CC-4A4F29747D2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404352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6"/>
            <a:ext cx="493776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64DF1-46E5-46D6-BC75-E8314129489B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97B1-13C8-43A4-92CC-4A4F29747D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624708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2" y="6459787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A164DF1-46E5-46D6-BC75-E8314129489B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6" y="6459787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60" y="6459787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rgbClr val="FFFFFF"/>
                </a:solidFill>
              </a:defRPr>
            </a:lvl1pPr>
          </a:lstStyle>
          <a:p>
            <a:fld id="{078C97B1-13C8-43A4-92CC-4A4F29747D2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5449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47" r:id="rId2"/>
    <p:sldLayoutId id="2147483848" r:id="rId3"/>
    <p:sldLayoutId id="2147483849" r:id="rId4"/>
    <p:sldLayoutId id="2147483850" r:id="rId5"/>
    <p:sldLayoutId id="2147483824" r:id="rId6"/>
    <p:sldLayoutId id="2147483846" r:id="rId7"/>
    <p:sldLayoutId id="2147483825" r:id="rId8"/>
    <p:sldLayoutId id="2147483826" r:id="rId9"/>
    <p:sldLayoutId id="2147483827" r:id="rId10"/>
    <p:sldLayoutId id="2147483828" r:id="rId11"/>
    <p:sldLayoutId id="2147483829" r:id="rId12"/>
    <p:sldLayoutId id="2147483830" r:id="rId13"/>
    <p:sldLayoutId id="2147483831" r:id="rId14"/>
    <p:sldLayoutId id="2147483832" r:id="rId15"/>
    <p:sldLayoutId id="2147483833" r:id="rId16"/>
  </p:sldLayoutIdLst>
  <p:transition spd="slow">
    <p:wipe/>
  </p:transition>
  <p:txStyles>
    <p:titleStyle>
      <a:lvl1pPr algn="l" defTabSz="914377" rtl="0" eaLnBrk="1" latinLnBrk="0" hangingPunct="1">
        <a:lnSpc>
          <a:spcPct val="85000"/>
        </a:lnSpc>
        <a:spcBef>
          <a:spcPct val="0"/>
        </a:spcBef>
        <a:buNone/>
        <a:defRPr sz="4800" kern="1200" spc="-51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38" indent="-91438" algn="l" defTabSz="914377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38" indent="-182875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14" indent="-182875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789" indent="-182875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65" indent="-182875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973" indent="-228594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968" indent="-228594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963" indent="-228594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958" indent="-228594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D8634-E8DC-4B60-B98E-3A6AC82558E8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71A19-3254-45D8-B308-82CE79C83C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644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44298-14DC-44A0-AF94-4434C6E40CE1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A043F-05BC-4C09-8066-F0FDAAB68D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640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66ACE-87F0-479E-A73A-9D8945D0D6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8AE05-8727-4119-B1B1-295A5F373A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638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6167C-E0B6-4EDB-BA9E-CFC64880CDEA}" type="datetimeFigureOut">
              <a:rPr lang="en-US" smtClean="0"/>
              <a:pPr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265C5-7714-4B10-9DF9-902E30B5A2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265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maplytics" TargetMode="External"/><Relationship Id="rId3" Type="http://schemas.openxmlformats.org/officeDocument/2006/relationships/image" Target="../media/image50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linkedin.com/company/inogicindia" TargetMode="External"/><Relationship Id="rId11" Type="http://schemas.openxmlformats.org/officeDocument/2006/relationships/hyperlink" Target="https://www.facebook.com/inogicindia" TargetMode="External"/><Relationship Id="rId5" Type="http://schemas.openxmlformats.org/officeDocument/2006/relationships/image" Target="../media/image51.png"/><Relationship Id="rId10" Type="http://schemas.openxmlformats.org/officeDocument/2006/relationships/hyperlink" Target="https://twitter.com/inogic" TargetMode="External"/><Relationship Id="rId4" Type="http://schemas.openxmlformats.org/officeDocument/2006/relationships/hyperlink" Target="https://twitter.com/maplytics" TargetMode="External"/><Relationship Id="rId9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" y="-1"/>
            <a:ext cx="12191999" cy="60772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8611" y="5291161"/>
            <a:ext cx="120087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Maplytics™ – Maps Integration with Dynamics 365 (CRM) 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0" y="5183121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720036" y="6358574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03265" y="6358573"/>
            <a:ext cx="4339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</a:t>
            </a: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2021  Inogic. All rights reserved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6358574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3" name="Rectangle 2"/>
          <p:cNvSpPr/>
          <p:nvPr/>
        </p:nvSpPr>
        <p:spPr>
          <a:xfrm>
            <a:off x="2915406" y="152295"/>
            <a:ext cx="6213958" cy="829994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853" y="372090"/>
            <a:ext cx="2669570" cy="46912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948870" y="432526"/>
            <a:ext cx="45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037" y="-154380"/>
            <a:ext cx="2232325" cy="144334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6" name="Rectangle 15"/>
          <p:cNvSpPr/>
          <p:nvPr/>
        </p:nvSpPr>
        <p:spPr>
          <a:xfrm>
            <a:off x="99424" y="4245088"/>
            <a:ext cx="4322452" cy="829994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7949160" y="4245088"/>
            <a:ext cx="4113967" cy="829994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03" y="4316296"/>
            <a:ext cx="745734" cy="71952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89512" y="4445225"/>
            <a:ext cx="1391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Microsoft Dynamics Certified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2129" y="4432724"/>
            <a:ext cx="1884478" cy="47416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942" y="4261432"/>
            <a:ext cx="1866886" cy="828797"/>
          </a:xfrm>
          <a:prstGeom prst="rect">
            <a:avLst/>
          </a:prstGeom>
        </p:spPr>
      </p:pic>
      <p:sp>
        <p:nvSpPr>
          <p:cNvPr id="24" name="Plus 23"/>
          <p:cNvSpPr/>
          <p:nvPr/>
        </p:nvSpPr>
        <p:spPr>
          <a:xfrm>
            <a:off x="9716181" y="4535066"/>
            <a:ext cx="348652" cy="333708"/>
          </a:xfrm>
          <a:prstGeom prst="mathPlu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643" y="4361360"/>
            <a:ext cx="2165361" cy="60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181387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253560EA-DFB3-4D83-907F-3011D3B0D3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5488"/>
            <a:ext cx="12192000" cy="562051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-46664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cap="all" dirty="0"/>
              <a:t>TERRITORY Management</a:t>
            </a:r>
            <a:endParaRPr lang="en-US" sz="3200" b="1" cap="all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9" name="Snip Single Corner Rectangle 8"/>
          <p:cNvSpPr/>
          <p:nvPr/>
        </p:nvSpPr>
        <p:spPr>
          <a:xfrm>
            <a:off x="6354877" y="5501599"/>
            <a:ext cx="5672543" cy="383660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355519" y="5532512"/>
            <a:ext cx="58364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Edit territories that are created using drawn shapes right from the map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6D5CA40-076A-4593-9F54-A4ED6DD8EB7C}"/>
              </a:ext>
            </a:extLst>
          </p:cNvPr>
          <p:cNvCxnSpPr>
            <a:cxnSpLocks/>
          </p:cNvCxnSpPr>
          <p:nvPr/>
        </p:nvCxnSpPr>
        <p:spPr>
          <a:xfrm>
            <a:off x="0" y="528141"/>
            <a:ext cx="1219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Snip Single Corner Rectangle 8">
            <a:extLst>
              <a:ext uri="{FF2B5EF4-FFF2-40B4-BE49-F238E27FC236}">
                <a16:creationId xmlns:a16="http://schemas.microsoft.com/office/drawing/2014/main" id="{94F9B0B2-D350-4512-AF22-1325389F14D1}"/>
              </a:ext>
            </a:extLst>
          </p:cNvPr>
          <p:cNvSpPr/>
          <p:nvPr/>
        </p:nvSpPr>
        <p:spPr>
          <a:xfrm>
            <a:off x="235279" y="5461987"/>
            <a:ext cx="5672543" cy="621826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94320" y="5501734"/>
            <a:ext cx="578651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Territory Assignment rule for exceptional territory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Assign multiple territories to a record and visualize them on map</a:t>
            </a:r>
          </a:p>
          <a:p>
            <a:endParaRPr lang="en-IN" dirty="0"/>
          </a:p>
        </p:txBody>
      </p:sp>
      <p:sp>
        <p:nvSpPr>
          <p:cNvPr id="16" name="Snip Single Corner Rectangle 8">
            <a:extLst>
              <a:ext uri="{FF2B5EF4-FFF2-40B4-BE49-F238E27FC236}">
                <a16:creationId xmlns:a16="http://schemas.microsoft.com/office/drawing/2014/main" id="{C89CCA21-EDC1-4670-80F3-B82AC8399F6C}"/>
              </a:ext>
            </a:extLst>
          </p:cNvPr>
          <p:cNvSpPr/>
          <p:nvPr/>
        </p:nvSpPr>
        <p:spPr>
          <a:xfrm>
            <a:off x="194320" y="2691592"/>
            <a:ext cx="5672543" cy="348884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35279" y="2691592"/>
            <a:ext cx="5786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Create Multiple Geographies in one click by uploading an Excel file </a:t>
            </a:r>
          </a:p>
        </p:txBody>
      </p:sp>
      <p:sp>
        <p:nvSpPr>
          <p:cNvPr id="17" name="Snip Single Corner Rectangle 8">
            <a:extLst>
              <a:ext uri="{FF2B5EF4-FFF2-40B4-BE49-F238E27FC236}">
                <a16:creationId xmlns:a16="http://schemas.microsoft.com/office/drawing/2014/main" id="{92C81591-29B3-427B-B231-C6A70FA20F6F}"/>
              </a:ext>
            </a:extLst>
          </p:cNvPr>
          <p:cNvSpPr/>
          <p:nvPr/>
        </p:nvSpPr>
        <p:spPr>
          <a:xfrm>
            <a:off x="6378582" y="2843484"/>
            <a:ext cx="5050166" cy="307772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533513" y="2843623"/>
            <a:ext cx="51467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Manually create and align territories right through the map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263056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31B18FE-096C-4ECB-90A2-BD4797C7C7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2691"/>
            <a:ext cx="12192000" cy="561261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575" y="-22596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PROXIMITY SEARCH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37975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9" name="Snip Single Corner Rectangle 8"/>
          <p:cNvSpPr/>
          <p:nvPr/>
        </p:nvSpPr>
        <p:spPr>
          <a:xfrm>
            <a:off x="7781832" y="4029133"/>
            <a:ext cx="4261341" cy="1682120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883429" y="4082449"/>
            <a:ext cx="42341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Quickly find nearby records with Proximity search by distance or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Save resultant data as a Marketing list or a Personal 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Save the searched criteria as a template in Dynamics 365/CRM</a:t>
            </a: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6CF48FF-4EFF-4ACF-A206-DBC18B2EB9B7}"/>
              </a:ext>
            </a:extLst>
          </p:cNvPr>
          <p:cNvCxnSpPr>
            <a:cxnSpLocks/>
          </p:cNvCxnSpPr>
          <p:nvPr/>
        </p:nvCxnSpPr>
        <p:spPr>
          <a:xfrm>
            <a:off x="0" y="624393"/>
            <a:ext cx="1219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508667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map&#10;&#10;Description automatically generated">
            <a:extLst>
              <a:ext uri="{FF2B5EF4-FFF2-40B4-BE49-F238E27FC236}">
                <a16:creationId xmlns:a16="http://schemas.microsoft.com/office/drawing/2014/main" id="{F60D4FC1-1AF9-4EFD-90AD-AB6CBBD5A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613"/>
            <a:ext cx="12192000" cy="563677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575" y="-22596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CONCENTRIC PROXIMITY SEARCH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9" name="Snip Single Corner Rectangle 8"/>
          <p:cNvSpPr/>
          <p:nvPr/>
        </p:nvSpPr>
        <p:spPr>
          <a:xfrm>
            <a:off x="8049718" y="3095896"/>
            <a:ext cx="4086493" cy="1206281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8049719" y="3207493"/>
            <a:ext cx="41422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Perform radius searches up to 3 radii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Filter the data based on Straight line distance, proximity zone or shortest travel distance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5B2D446-73F7-44CA-8B33-A7E8E5A601C4}"/>
              </a:ext>
            </a:extLst>
          </p:cNvPr>
          <p:cNvCxnSpPr>
            <a:cxnSpLocks/>
          </p:cNvCxnSpPr>
          <p:nvPr/>
        </p:nvCxnSpPr>
        <p:spPr>
          <a:xfrm>
            <a:off x="0" y="624393"/>
            <a:ext cx="1219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390541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3A801F26-E8AC-466B-96BA-B5B22ED4B1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03350"/>
            <a:ext cx="12192000" cy="558950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" y="-40943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QUICK CALL TO ACTIONS 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2" name="Snip Single Corner Rectangle 11"/>
          <p:cNvSpPr/>
          <p:nvPr/>
        </p:nvSpPr>
        <p:spPr>
          <a:xfrm>
            <a:off x="2630749" y="3718541"/>
            <a:ext cx="2602397" cy="2378117"/>
          </a:xfrm>
          <a:prstGeom prst="snip1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630749" y="4065334"/>
            <a:ext cx="260239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N" dirty="0"/>
              <a:t>Open Record Form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N" dirty="0"/>
              <a:t>Change Owner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N" dirty="0"/>
              <a:t>Plot Related Record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N" dirty="0"/>
              <a:t>Run on-demand Workflows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N" dirty="0"/>
              <a:t>Create Activities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N" dirty="0"/>
              <a:t>Associate Records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48888" y="3760458"/>
            <a:ext cx="1704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</a:rPr>
              <a:t>Action Buttons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16" name="Snip Single Corner Rectangle 15"/>
          <p:cNvSpPr/>
          <p:nvPr/>
        </p:nvSpPr>
        <p:spPr>
          <a:xfrm>
            <a:off x="7887925" y="687106"/>
            <a:ext cx="4212840" cy="1650391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7871083" y="767837"/>
            <a:ext cx="42296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Define quick actions to perform on individual records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Visualize one to many relationship using ‘Plot Related Records’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Perform Mass actions on plotted records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A0B54B6-9AA2-4593-87DB-D6599A11D815}"/>
              </a:ext>
            </a:extLst>
          </p:cNvPr>
          <p:cNvCxnSpPr>
            <a:cxnSpLocks/>
          </p:cNvCxnSpPr>
          <p:nvPr/>
        </p:nvCxnSpPr>
        <p:spPr>
          <a:xfrm>
            <a:off x="0" y="603350"/>
            <a:ext cx="1219199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134512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8740"/>
            <a:ext cx="12192000" cy="52835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2613" y="20847"/>
            <a:ext cx="11525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APPOINTMENT PLANNER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9" name="Snip Single Corner Rectangle 8"/>
          <p:cNvSpPr/>
          <p:nvPr/>
        </p:nvSpPr>
        <p:spPr>
          <a:xfrm>
            <a:off x="7891209" y="3776498"/>
            <a:ext cx="3900458" cy="1215632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891209" y="3845705"/>
            <a:ext cx="39004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Visualize all appointments on map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Categorize your appointments by priority or other parameter and add them to route</a:t>
            </a:r>
          </a:p>
        </p:txBody>
      </p:sp>
    </p:spTree>
    <p:extLst>
      <p:ext uri="{BB962C8B-B14F-4D97-AF65-F5344CB8AC3E}">
        <p14:creationId xmlns:p14="http://schemas.microsoft.com/office/powerpoint/2010/main" val="4199480971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44F00A2D-966B-483E-8A60-AE2E23BC80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8731"/>
            <a:ext cx="12192000" cy="561047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5056" y="-45013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ROUTE OPTIMIZATION &amp; SHARING</a:t>
            </a:r>
            <a:endParaRPr 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9" name="Snip Single Corner Rectangle 8"/>
          <p:cNvSpPr/>
          <p:nvPr/>
        </p:nvSpPr>
        <p:spPr>
          <a:xfrm>
            <a:off x="7299158" y="3429000"/>
            <a:ext cx="4724524" cy="2153653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299158" y="3499859"/>
            <a:ext cx="47245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Build an optimized Route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Save, Print or Share these Routes via Email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Quickly switch to Google Map/Waze app for turn-by-turn navigation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Overlay data points on the route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Search CRM records falling Along the route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Copy and share navigation links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Configurable route email details</a:t>
            </a:r>
          </a:p>
        </p:txBody>
      </p:sp>
    </p:spTree>
    <p:extLst>
      <p:ext uri="{BB962C8B-B14F-4D97-AF65-F5344CB8AC3E}">
        <p14:creationId xmlns:p14="http://schemas.microsoft.com/office/powerpoint/2010/main" val="3888719918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83163"/>
            <a:ext cx="12192000" cy="552498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5056" y="-45013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Real Time Tracking</a:t>
            </a:r>
            <a:endParaRPr 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9" name="Snip Single Corner Rectangle 8"/>
          <p:cNvSpPr/>
          <p:nvPr/>
        </p:nvSpPr>
        <p:spPr>
          <a:xfrm>
            <a:off x="370262" y="4637468"/>
            <a:ext cx="4998572" cy="978873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29C1CDF-09F9-4D83-A34A-CDEE202DC13D}"/>
              </a:ext>
            </a:extLst>
          </p:cNvPr>
          <p:cNvCxnSpPr>
            <a:cxnSpLocks/>
          </p:cNvCxnSpPr>
          <p:nvPr/>
        </p:nvCxnSpPr>
        <p:spPr>
          <a:xfrm>
            <a:off x="0" y="585735"/>
            <a:ext cx="1219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53754" y="4711405"/>
            <a:ext cx="50897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Track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resources/reps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on the field in real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Today’s Plan - Visualize the route travelled by resources/reps today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808640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3823"/>
            <a:ext cx="12192000" cy="54921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05056" y="-45013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Real Time Tracking</a:t>
            </a:r>
            <a:endParaRPr 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9" name="Snip Single Corner Rectangle 8"/>
          <p:cNvSpPr/>
          <p:nvPr/>
        </p:nvSpPr>
        <p:spPr>
          <a:xfrm>
            <a:off x="7001343" y="4961282"/>
            <a:ext cx="4988807" cy="853009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29C1CDF-09F9-4D83-A34A-CDEE202DC13D}"/>
              </a:ext>
            </a:extLst>
          </p:cNvPr>
          <p:cNvCxnSpPr>
            <a:cxnSpLocks/>
          </p:cNvCxnSpPr>
          <p:nvPr/>
        </p:nvCxnSpPr>
        <p:spPr>
          <a:xfrm>
            <a:off x="0" y="585735"/>
            <a:ext cx="1219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001343" y="5095398"/>
            <a:ext cx="5089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Location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History: Visualize routes travelled by resources/reps in the past 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90775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>
          <a:blip r:embed="rId3"/>
          <a:stretch>
            <a:fillRect/>
          </a:stretch>
        </p:blipFill>
        <p:spPr>
          <a:xfrm>
            <a:off x="17440" y="748145"/>
            <a:ext cx="12174559" cy="53617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7440" y="-45013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AUTO SCHEDULING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9" name="Snip Single Corner Rectangle 8"/>
          <p:cNvSpPr/>
          <p:nvPr/>
        </p:nvSpPr>
        <p:spPr>
          <a:xfrm>
            <a:off x="8132618" y="2706130"/>
            <a:ext cx="3879273" cy="3241642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29630" y="3062867"/>
            <a:ext cx="388226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multi-day &amp; multi-user optimized schedules automatically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 preferences for the schedule in scheduling card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 Existing Meetings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meeting durations for individual clients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Save scheduled appointments, service activities or bookable resource bookings along with the scheduled routes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9FC1F6F-A141-4EAE-9F9E-328EC82C3E2F}"/>
              </a:ext>
            </a:extLst>
          </p:cNvPr>
          <p:cNvCxnSpPr>
            <a:cxnSpLocks/>
          </p:cNvCxnSpPr>
          <p:nvPr/>
        </p:nvCxnSpPr>
        <p:spPr>
          <a:xfrm>
            <a:off x="0" y="720645"/>
            <a:ext cx="1219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2743181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6B5E500-ACE5-402D-9E7A-4A2D3FF042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" y="647700"/>
            <a:ext cx="12096750" cy="5562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440" y="-45013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CHECK-IN/CHECK-OUT ON FIELD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9" name="Snip Single Corner Rectangle 8"/>
          <p:cNvSpPr/>
          <p:nvPr/>
        </p:nvSpPr>
        <p:spPr>
          <a:xfrm>
            <a:off x="7746274" y="2742740"/>
            <a:ext cx="4277407" cy="3142530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46274" y="2838282"/>
            <a:ext cx="42774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Register arrival and departure for meetings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a track of field team’s daily activities and performance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Define </a:t>
            </a:r>
            <a:r>
              <a:rPr lang="en-IN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Geofencing for Check-In/Out by field reps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Visualize Check-In/Check-out records and find invalid ones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notes &amp; add attachments while checking-in/out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pending check-in/out records for exceptional cases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06C068B-DF05-497A-A53A-D030AA9709F5}"/>
              </a:ext>
            </a:extLst>
          </p:cNvPr>
          <p:cNvCxnSpPr>
            <a:cxnSpLocks/>
          </p:cNvCxnSpPr>
          <p:nvPr/>
        </p:nvCxnSpPr>
        <p:spPr>
          <a:xfrm>
            <a:off x="0" y="650424"/>
            <a:ext cx="1219199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817034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0049" y="1242619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Maplytics™ – Locational Intelligence Simplified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100050" y="2102916"/>
            <a:ext cx="10058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Allowing users gain geo-spatial insight to ease the business process execution. It uses the power of Bing Maps.</a:t>
            </a:r>
          </a:p>
          <a:p>
            <a:pPr algn="just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Available for CRM 2016 and above, Dynamics 365 Customer Engagement, Online, On-premises, Partner Hosted, IFD,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Dataverse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(PowerApps)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014" y="4434362"/>
            <a:ext cx="4029734" cy="9723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620" y="4144344"/>
            <a:ext cx="1485668" cy="14856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448" y="4126486"/>
            <a:ext cx="4065091" cy="180468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016" y="78645"/>
            <a:ext cx="1372268" cy="132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72931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7D44EA62-4AF5-4FE1-8BA4-BD29F6A059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940"/>
            <a:ext cx="12192000" cy="55861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5056" y="-45013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SHAPE OPERATIONS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9" name="Snip Single Corner Rectangle 8"/>
          <p:cNvSpPr/>
          <p:nvPr/>
        </p:nvSpPr>
        <p:spPr>
          <a:xfrm>
            <a:off x="7885017" y="4626432"/>
            <a:ext cx="4306981" cy="1401696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85017" y="4704689"/>
            <a:ext cx="43816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 binary shape operations like like Difference, Intersection, Union, Union Aggregate, and Disjunctive Union on drawn shapes to get desirable resultant shape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B39ADB9-DFB6-4BBD-8C81-C92E7B567A82}"/>
              </a:ext>
            </a:extLst>
          </p:cNvPr>
          <p:cNvCxnSpPr>
            <a:cxnSpLocks/>
          </p:cNvCxnSpPr>
          <p:nvPr/>
        </p:nvCxnSpPr>
        <p:spPr>
          <a:xfrm>
            <a:off x="0" y="603350"/>
            <a:ext cx="1219199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9675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0DB3D13A-34C1-4BA3-9ABA-D8688D6A39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320"/>
            <a:ext cx="12192000" cy="559735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5056" y="-45013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CENSUS DATA VISUALIZATION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9" name="Snip Single Corner Rectangle 8"/>
          <p:cNvSpPr/>
          <p:nvPr/>
        </p:nvSpPr>
        <p:spPr>
          <a:xfrm>
            <a:off x="7628616" y="3778570"/>
            <a:ext cx="4528381" cy="862057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93613" y="3855797"/>
            <a:ext cx="45283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Analyze census data to make the analysis even more powerful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Categorize the census data as required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A906441-A77C-4F5B-835E-1792E3C4AD1C}"/>
              </a:ext>
            </a:extLst>
          </p:cNvPr>
          <p:cNvCxnSpPr>
            <a:cxnSpLocks/>
          </p:cNvCxnSpPr>
          <p:nvPr/>
        </p:nvCxnSpPr>
        <p:spPr>
          <a:xfrm>
            <a:off x="0" y="634382"/>
            <a:ext cx="1219199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65426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Map&#10;&#10;Description automatically generated">
            <a:extLst>
              <a:ext uri="{FF2B5EF4-FFF2-40B4-BE49-F238E27FC236}">
                <a16:creationId xmlns:a16="http://schemas.microsoft.com/office/drawing/2014/main" id="{CA45D82F-C5E3-466E-B34F-0E7E53FF6D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1057"/>
            <a:ext cx="12192000" cy="559588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5056" y="-45013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SHAPE/EXCEL FILE LAYER INTEGATION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7" name="Snip Single Corner Rectangle 6"/>
          <p:cNvSpPr/>
          <p:nvPr/>
        </p:nvSpPr>
        <p:spPr>
          <a:xfrm>
            <a:off x="8162629" y="3066418"/>
            <a:ext cx="3882261" cy="1364383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157266" y="3107362"/>
            <a:ext cx="3882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Visualize shape/excel file as an overlay on map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Visualize the Dynamics CRM records along with the regions plotted from shape/excel files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1E2C265-C149-477C-A31E-2C81C046F5D6}"/>
              </a:ext>
            </a:extLst>
          </p:cNvPr>
          <p:cNvCxnSpPr>
            <a:cxnSpLocks/>
          </p:cNvCxnSpPr>
          <p:nvPr/>
        </p:nvCxnSpPr>
        <p:spPr>
          <a:xfrm>
            <a:off x="0" y="603350"/>
            <a:ext cx="1219199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0007346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04C2A9C7-48FB-41AB-9CD4-D51A4411CB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046"/>
            <a:ext cx="12192000" cy="561390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1981" y="-52034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NEARBY PLACES</a:t>
            </a:r>
            <a:endParaRPr 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12" name="Snip Single Corner Rectangle 11"/>
          <p:cNvSpPr/>
          <p:nvPr/>
        </p:nvSpPr>
        <p:spPr>
          <a:xfrm>
            <a:off x="7956645" y="4419716"/>
            <a:ext cx="4145158" cy="1638456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956645" y="4467368"/>
            <a:ext cx="41451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Search Point of interest locations like Coffee shops, Hotels, etc.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Add them as new accounts, leads or any custom entity records into CRM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Enter keywords to search required POI locations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BA29B3C-C1C3-4704-96A0-E4EB6771C0B8}"/>
              </a:ext>
            </a:extLst>
          </p:cNvPr>
          <p:cNvCxnSpPr>
            <a:cxnSpLocks/>
          </p:cNvCxnSpPr>
          <p:nvPr/>
        </p:nvCxnSpPr>
        <p:spPr>
          <a:xfrm>
            <a:off x="0" y="618340"/>
            <a:ext cx="1219199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60943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5D17E29-02E5-488C-BA8D-25D5AA370E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93" y="428387"/>
            <a:ext cx="11887200" cy="55721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32021" y="-82014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PCF Map Controls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12" name="Snip Single Corner Rectangle 11"/>
          <p:cNvSpPr/>
          <p:nvPr/>
        </p:nvSpPr>
        <p:spPr>
          <a:xfrm>
            <a:off x="317855" y="775854"/>
            <a:ext cx="3425470" cy="484908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626" y="786548"/>
            <a:ext cx="42570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Map View Control on Form </a:t>
            </a:r>
          </a:p>
        </p:txBody>
      </p:sp>
      <p:sp>
        <p:nvSpPr>
          <p:cNvPr id="11" name="Snip Single Corner Rectangle 10"/>
          <p:cNvSpPr/>
          <p:nvPr/>
        </p:nvSpPr>
        <p:spPr>
          <a:xfrm>
            <a:off x="8451273" y="2410690"/>
            <a:ext cx="3449782" cy="484908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Snip Single Corner Rectangle 17"/>
          <p:cNvSpPr/>
          <p:nvPr/>
        </p:nvSpPr>
        <p:spPr>
          <a:xfrm>
            <a:off x="478914" y="5355214"/>
            <a:ext cx="4074036" cy="484908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469025" y="2422250"/>
            <a:ext cx="43797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Map Edit Control on Form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8990" y="5413966"/>
            <a:ext cx="37167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Map View Control on Dataset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ECCCFA-17F6-4054-8706-50FAF8ED22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415847"/>
            <a:ext cx="5805055" cy="2459623"/>
          </a:xfrm>
          <a:prstGeom prst="rect">
            <a:avLst/>
          </a:prstGeom>
        </p:spPr>
      </p:pic>
      <p:sp>
        <p:nvSpPr>
          <p:cNvPr id="17" name="Snip Single Corner Rectangle 16"/>
          <p:cNvSpPr/>
          <p:nvPr/>
        </p:nvSpPr>
        <p:spPr>
          <a:xfrm>
            <a:off x="8059782" y="3490873"/>
            <a:ext cx="3765277" cy="484908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59783" y="3555300"/>
            <a:ext cx="40174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IN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 Map Control on Dataset</a:t>
            </a: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77283470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11"/>
            <a:ext cx="12192000" cy="55382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021" y="-82014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Calibri" panose="020F0502020204030204"/>
              </a:rPr>
              <a:t>Multiple Search Layers in Detail Map Control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17" name="Snip Single Corner Rectangle 16"/>
          <p:cNvSpPr/>
          <p:nvPr/>
        </p:nvSpPr>
        <p:spPr>
          <a:xfrm>
            <a:off x="8222302" y="5159829"/>
            <a:ext cx="3691792" cy="798486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22302" y="5275269"/>
            <a:ext cx="40174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IN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Visualise results from Multiple search options on the same map</a:t>
            </a:r>
            <a:endParaRPr kumimoji="0" lang="en-IN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330029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1590" y="-90836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ANALYTICAL DASHBOARD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5426" y="420198"/>
            <a:ext cx="52087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Easy way to visualize &amp; analyze data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83342" y="420198"/>
            <a:ext cx="601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Easily create &amp; configure dashboard views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26" y="749566"/>
            <a:ext cx="11398189" cy="5336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07359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6" y="464024"/>
            <a:ext cx="12146245" cy="566210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-38863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HEAT MAPS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1020455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10" name="Snip Single Corner Rectangle 9"/>
          <p:cNvSpPr/>
          <p:nvPr/>
        </p:nvSpPr>
        <p:spPr>
          <a:xfrm>
            <a:off x="6820932" y="2423694"/>
            <a:ext cx="5200792" cy="1938241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820931" y="2513622"/>
            <a:ext cx="52007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Pictorial Representation of heat of CRM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Easily evaluate regional performance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Hands on filters for better analysis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Summary Card for aggregate information of each region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Pie charts and Column charts for advanced analysis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205772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279" y="11786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IN" sz="3200" dirty="0">
                <a:latin typeface="Arial" panose="020B0604020202020204" pitchFamily="34" charset="0"/>
                <a:cs typeface="Arial" panose="020B0604020202020204" pitchFamily="34" charset="0"/>
              </a:rPr>
              <a:t>Common Use Cases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9" name="Rectangle 8"/>
          <p:cNvSpPr/>
          <p:nvPr/>
        </p:nvSpPr>
        <p:spPr>
          <a:xfrm>
            <a:off x="301017" y="545930"/>
            <a:ext cx="1112773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 Build or realign </a:t>
            </a:r>
            <a:r>
              <a:rPr lang="en-IN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Territories </a:t>
            </a: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on basis of count of records for my field professionals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 Reducing travelling expenses through </a:t>
            </a:r>
            <a:r>
              <a:rPr lang="en-IN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optimized automated schedules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Track my technicians/sales reps </a:t>
            </a:r>
            <a:r>
              <a:rPr lang="en-IN" sz="200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IN" sz="2000" smtClean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real-time</a:t>
            </a:r>
            <a:endParaRPr lang="en-I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 One of my clients has </a:t>
            </a:r>
            <a:r>
              <a:rPr lang="en-IN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cancelled his meeting</a:t>
            </a: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, search for near-by clients or POI locations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 View geographic insights of data on CRM page with </a:t>
            </a:r>
            <a:r>
              <a:rPr lang="en-IN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PCF controls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 Ideal</a:t>
            </a:r>
            <a:r>
              <a:rPr lang="en-IN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location </a:t>
            </a: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for my </a:t>
            </a:r>
            <a:r>
              <a:rPr lang="en-IN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marketing event</a:t>
            </a: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 ?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 Which </a:t>
            </a:r>
            <a:r>
              <a:rPr lang="en-IN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</a:t>
            </a: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 is performing well in terms of </a:t>
            </a:r>
            <a:r>
              <a:rPr lang="en-IN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</a:t>
            </a: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 Analyse </a:t>
            </a:r>
            <a:r>
              <a:rPr lang="en-IN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shape/excel </a:t>
            </a: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files along with the records on the same map as an </a:t>
            </a:r>
            <a:r>
              <a:rPr lang="en-IN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Overlay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 Provide </a:t>
            </a:r>
            <a:r>
              <a:rPr lang="en-IN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selective access </a:t>
            </a: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of geo-mapping to your users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 View my </a:t>
            </a:r>
            <a:r>
              <a:rPr lang="en-IN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lost leads </a:t>
            </a: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in last 6 months in analytical dashboards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 Where and how big are the </a:t>
            </a:r>
            <a:r>
              <a:rPr lang="en-IN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lands owned </a:t>
            </a: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by my clients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 What is the </a:t>
            </a:r>
            <a:r>
              <a:rPr lang="en-IN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demographics </a:t>
            </a:r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of the population for a particular region ?</a:t>
            </a:r>
          </a:p>
        </p:txBody>
      </p:sp>
    </p:spTree>
    <p:extLst>
      <p:ext uri="{BB962C8B-B14F-4D97-AF65-F5344CB8AC3E}">
        <p14:creationId xmlns:p14="http://schemas.microsoft.com/office/powerpoint/2010/main" val="1866163575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613" y="103531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Device Compatibility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95260" y="786537"/>
            <a:ext cx="2280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Desktop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72718" y="1609616"/>
            <a:ext cx="2280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456" y="921586"/>
            <a:ext cx="3884410" cy="443007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774431" y="4894810"/>
            <a:ext cx="2280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Mobile</a:t>
            </a:r>
          </a:p>
        </p:txBody>
      </p:sp>
      <p:pic>
        <p:nvPicPr>
          <p:cNvPr id="23" name="Picture 22" descr="A picture containing text, screenshot, electronics, display&#10;&#10;Description automatically generated">
            <a:extLst>
              <a:ext uri="{FF2B5EF4-FFF2-40B4-BE49-F238E27FC236}">
                <a16:creationId xmlns:a16="http://schemas.microsoft.com/office/drawing/2014/main" id="{1069C33E-469E-4495-91A6-2AB6A0C532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79" y="1641997"/>
            <a:ext cx="4402784" cy="3156405"/>
          </a:xfrm>
          <a:prstGeom prst="rect">
            <a:avLst/>
          </a:prstGeom>
        </p:spPr>
      </p:pic>
      <p:pic>
        <p:nvPicPr>
          <p:cNvPr id="25" name="Picture 24" descr="A picture containing text, monitor, electronics, screenshot&#10;&#10;Description automatically generated">
            <a:extLst>
              <a:ext uri="{FF2B5EF4-FFF2-40B4-BE49-F238E27FC236}">
                <a16:creationId xmlns:a16="http://schemas.microsoft.com/office/drawing/2014/main" id="{FCDD5DD7-EE34-4160-A3D4-95692DDE1B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811" y="2162492"/>
            <a:ext cx="3994562" cy="2887226"/>
          </a:xfrm>
          <a:prstGeom prst="rect">
            <a:avLst/>
          </a:prstGeom>
        </p:spPr>
      </p:pic>
      <p:pic>
        <p:nvPicPr>
          <p:cNvPr id="27" name="Picture 26" descr="A picture containing text, screenshot, electronics&#10;&#10;Description automatically generated">
            <a:extLst>
              <a:ext uri="{FF2B5EF4-FFF2-40B4-BE49-F238E27FC236}">
                <a16:creationId xmlns:a16="http://schemas.microsoft.com/office/drawing/2014/main" id="{BDB63EE1-0628-4952-A843-57C0ED92AB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83265">
            <a:off x="8764671" y="769035"/>
            <a:ext cx="1977390" cy="40582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6A9C56-62DA-4569-B4A0-77BD5F102A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6723" y="2506265"/>
            <a:ext cx="3186738" cy="214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05791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881" cy="6858000"/>
          </a:xfrm>
          <a:prstGeom prst="rect">
            <a:avLst/>
          </a:prstGeom>
          <a:solidFill>
            <a:srgbClr val="FCFCFC">
              <a:alpha val="61000"/>
            </a:srgbClr>
          </a:solidFill>
        </p:spPr>
      </p:pic>
      <p:sp>
        <p:nvSpPr>
          <p:cNvPr id="32" name="Rectangle 31"/>
          <p:cNvSpPr/>
          <p:nvPr/>
        </p:nvSpPr>
        <p:spPr>
          <a:xfrm>
            <a:off x="1" y="5776517"/>
            <a:ext cx="12191999" cy="68939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58754" y="513538"/>
            <a:ext cx="332104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Geocode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Visualize Data on a Map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Search by Region &amp; Shape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Sales Territory Management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Proximity Search (Distance &amp; Time)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Concentric Proximity Search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Save Map Templates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Check-In/Check-Out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Set Default Template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Plot Related Records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Shape/Excel Layer Integration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363823" y="523570"/>
            <a:ext cx="292383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Targeted Marketing Lists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Appointment Planner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Route Optimization &amp; Sharing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Truck Routing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Along the Route Search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Point of Interest (POI) Search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Create new records from Map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Analytical Map Dashboards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Heat Map Visualization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Auto-Territory creation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Summary Card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310655" y="501021"/>
            <a:ext cx="2804565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PCF controls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Sort and Filter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Maplytics</a:t>
            </a: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API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Land Area Mapping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Census Data visualization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User Level Personalization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Traffic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Multi Search Layers</a:t>
            </a: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Default Origin &amp; Destination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Batch Processing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Shape Operations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54" y="5962825"/>
            <a:ext cx="1527308" cy="384295"/>
          </a:xfrm>
          <a:prstGeom prst="rect">
            <a:avLst/>
          </a:prstGeom>
        </p:spPr>
      </p:pic>
      <p:grpSp>
        <p:nvGrpSpPr>
          <p:cNvPr id="37" name="Group 36"/>
          <p:cNvGrpSpPr/>
          <p:nvPr/>
        </p:nvGrpSpPr>
        <p:grpSpPr>
          <a:xfrm>
            <a:off x="4843728" y="5861478"/>
            <a:ext cx="2504542" cy="585112"/>
            <a:chOff x="4973738" y="5805201"/>
            <a:chExt cx="2504542" cy="585112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3738" y="5805201"/>
              <a:ext cx="605772" cy="585112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5644460" y="5850917"/>
              <a:ext cx="18338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Microsoft </a:t>
              </a:r>
            </a:p>
            <a:p>
              <a:r>
                <a:rPr lang="en-US" sz="1400" dirty="0"/>
                <a:t>Dynamics Certified</a:t>
              </a: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778480" y="5312515"/>
            <a:ext cx="104084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i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Supported Languages: English, German, French, Spanish, Portuguese, Turkish and Arabic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6"/>
          <a:srcRect l="4200" t="6845" r="4630"/>
          <a:stretch/>
        </p:blipFill>
        <p:spPr>
          <a:xfrm>
            <a:off x="10153734" y="5861478"/>
            <a:ext cx="1838258" cy="52883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6235081" y="496275"/>
            <a:ext cx="3186576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Personalized Pushpin icons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Visualize categorized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Custom Tooltip Actions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Real Time Tracking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Multi-User Auto Scheduling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Pie &amp; Column Chart in Heat Maps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Security Access Template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Overlay Layer Visualization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Area of Service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Show/Hide Layers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Turn-by-turn Navigation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12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58753" y="95702"/>
            <a:ext cx="2811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2328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 FEATURES</a:t>
            </a:r>
            <a:endParaRPr lang="en-US" sz="2000" dirty="0">
              <a:solidFill>
                <a:srgbClr val="02328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6501181"/>
            <a:ext cx="12192001" cy="362319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130825" y="6513343"/>
            <a:ext cx="19572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www.maplytics.com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0499029" y="6519446"/>
            <a:ext cx="1665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www.inogic.com</a:t>
            </a:r>
          </a:p>
        </p:txBody>
      </p:sp>
      <p:cxnSp>
        <p:nvCxnSpPr>
          <p:cNvPr id="47" name="Straight Connector 46"/>
          <p:cNvCxnSpPr/>
          <p:nvPr/>
        </p:nvCxnSpPr>
        <p:spPr>
          <a:xfrm>
            <a:off x="0" y="6473885"/>
            <a:ext cx="12192000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158283" y="6519446"/>
            <a:ext cx="1648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crm@inogic.com</a:t>
            </a:r>
          </a:p>
        </p:txBody>
      </p:sp>
    </p:spTree>
    <p:extLst>
      <p:ext uri="{BB962C8B-B14F-4D97-AF65-F5344CB8AC3E}">
        <p14:creationId xmlns:p14="http://schemas.microsoft.com/office/powerpoint/2010/main" val="1086481964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773" y="-114809"/>
            <a:ext cx="5200209" cy="32519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54677" y="3199377"/>
            <a:ext cx="315240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crm@inogic.com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855480" y="3710477"/>
            <a:ext cx="5200209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Website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 | www.maplytics.com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pic>
        <p:nvPicPr>
          <p:cNvPr id="36" name="Picture 35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837" y="4848693"/>
            <a:ext cx="684643" cy="684643"/>
          </a:xfrm>
          <a:prstGeom prst="rect">
            <a:avLst/>
          </a:prstGeom>
        </p:spPr>
      </p:pic>
      <p:pic>
        <p:nvPicPr>
          <p:cNvPr id="37" name="Picture 36">
            <a:hlinkClick r:id="rId6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522" y="4824287"/>
            <a:ext cx="695350" cy="695350"/>
          </a:xfrm>
          <a:prstGeom prst="rect">
            <a:avLst/>
          </a:prstGeom>
        </p:spPr>
      </p:pic>
      <p:pic>
        <p:nvPicPr>
          <p:cNvPr id="38" name="Picture 37">
            <a:hlinkClick r:id="rId8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431" y="4769832"/>
            <a:ext cx="833913" cy="833913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4100869" y="5582950"/>
            <a:ext cx="1291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@</a:t>
            </a:r>
            <a:r>
              <a:rPr lang="en-US" dirty="0" err="1"/>
              <a:t>inogic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7743900" y="5582950"/>
            <a:ext cx="1767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@</a:t>
            </a:r>
            <a:r>
              <a:rPr lang="en-US" dirty="0" err="1"/>
              <a:t>inogicindia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768563" y="5606063"/>
            <a:ext cx="2196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      @</a:t>
            </a:r>
            <a:r>
              <a:rPr lang="en-US" dirty="0" err="1"/>
              <a:t>maplytics</a:t>
            </a:r>
            <a:endParaRPr lang="en-US" dirty="0"/>
          </a:p>
        </p:txBody>
      </p:sp>
      <p:pic>
        <p:nvPicPr>
          <p:cNvPr id="44" name="Picture 43">
            <a:hlinkClick r:id="rId10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738" y="4836042"/>
            <a:ext cx="684643" cy="684643"/>
          </a:xfrm>
          <a:prstGeom prst="rect">
            <a:avLst/>
          </a:prstGeom>
        </p:spPr>
      </p:pic>
      <p:pic>
        <p:nvPicPr>
          <p:cNvPr id="45" name="Picture 44">
            <a:hlinkClick r:id="rId11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268" y="4776575"/>
            <a:ext cx="833913" cy="833913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>
            <a:off x="2766446" y="5595966"/>
            <a:ext cx="1283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@</a:t>
            </a:r>
            <a:r>
              <a:rPr lang="en-US" dirty="0" err="1"/>
              <a:t>maplytics</a:t>
            </a:r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6651896" y="5592993"/>
            <a:ext cx="14606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@</a:t>
            </a:r>
            <a:r>
              <a:rPr lang="en-US" dirty="0" err="1"/>
              <a:t>inogicindia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68E50E-679D-4ACB-9FFE-D02191BC75A3}"/>
              </a:ext>
            </a:extLst>
          </p:cNvPr>
          <p:cNvSpPr txBox="1"/>
          <p:nvPr/>
        </p:nvSpPr>
        <p:spPr>
          <a:xfrm>
            <a:off x="3855480" y="4192732"/>
            <a:ext cx="5200209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 </a:t>
            </a:r>
            <a:r>
              <a:rPr lang="en-US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 </a:t>
            </a:r>
            <a:r>
              <a:rPr lang="en-US" smtClean="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file: </a:t>
            </a:r>
            <a:r>
              <a:rPr lang="en-US" dirty="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https://docs.maplytics.com/ </a:t>
            </a:r>
          </a:p>
        </p:txBody>
      </p:sp>
    </p:spTree>
    <p:extLst>
      <p:ext uri="{BB962C8B-B14F-4D97-AF65-F5344CB8AC3E}">
        <p14:creationId xmlns:p14="http://schemas.microsoft.com/office/powerpoint/2010/main" val="199166903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754" y="176678"/>
            <a:ext cx="6210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cap="all" dirty="0"/>
              <a:t>Multi-language compatibility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30881" y="5164907"/>
            <a:ext cx="5026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Currently available for English, Spanish, German, French, Portuguese, Turkish &amp; Arabic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24501" y="5171880"/>
            <a:ext cx="46731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Auto detects language set in your Dynamics 365/CRM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86715"/>
            <a:ext cx="121920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762933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93895" y="143917"/>
            <a:ext cx="3896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cap="all" dirty="0"/>
              <a:t>GEOCODE DATA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1200"/>
            <a:ext cx="12192000" cy="39436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44771" y="5049548"/>
            <a:ext cx="42283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Geocode Millions of CRM Records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44770" y="5388102"/>
            <a:ext cx="54137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Easy &amp; interactive platform for geocoding records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0504" y="5367708"/>
            <a:ext cx="4338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Locate Client geographically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0504" y="5029154"/>
            <a:ext cx="52965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Find Latitude &amp; Longitude of your address data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</p:spTree>
    <p:extLst>
      <p:ext uri="{BB962C8B-B14F-4D97-AF65-F5344CB8AC3E}">
        <p14:creationId xmlns:p14="http://schemas.microsoft.com/office/powerpoint/2010/main" val="162549304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Website, map&#10;&#10;Description automatically generated">
            <a:extLst>
              <a:ext uri="{FF2B5EF4-FFF2-40B4-BE49-F238E27FC236}">
                <a16:creationId xmlns:a16="http://schemas.microsoft.com/office/drawing/2014/main" id="{96AE6A5C-C099-43CC-B9D1-902D04F9A3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468"/>
            <a:ext cx="12192000" cy="560706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0944" y="-13648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cap="all" dirty="0"/>
              <a:t>Map Your Data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17559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6" name="Snip Single Corner Rectangle 5"/>
          <p:cNvSpPr/>
          <p:nvPr/>
        </p:nvSpPr>
        <p:spPr>
          <a:xfrm>
            <a:off x="4406917" y="1228983"/>
            <a:ext cx="5197552" cy="1323439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62494" y="1338151"/>
            <a:ext cx="53385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Plot categorized data for multiple entities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Select and save colors &amp; pushpins from map to visualize the same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Resizable data grid, sort &amp; filter data in the grid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48218AA-77A0-426D-85AD-AF5DE58F8379}"/>
              </a:ext>
            </a:extLst>
          </p:cNvPr>
          <p:cNvCxnSpPr>
            <a:cxnSpLocks/>
          </p:cNvCxnSpPr>
          <p:nvPr/>
        </p:nvCxnSpPr>
        <p:spPr>
          <a:xfrm>
            <a:off x="0" y="624393"/>
            <a:ext cx="1219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5773047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9EED814-7A7A-4ED8-A1A1-905F726F99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6446"/>
            <a:ext cx="12192000" cy="560510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-37920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MULTIPLE OPTIONS TO PLOT DATA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161738" y="647071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33146" y="645254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5279" y="645667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16" name="Snip Single Corner Rectangle 15"/>
          <p:cNvSpPr/>
          <p:nvPr/>
        </p:nvSpPr>
        <p:spPr>
          <a:xfrm>
            <a:off x="7989757" y="5051685"/>
            <a:ext cx="4039700" cy="959371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8042467" y="5094375"/>
            <a:ext cx="41785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5 different ways to plot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By Location, regions, drawn shapes, territories and template</a:t>
            </a: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8501994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CDF3050-7652-4AA8-A45B-DEDC7698220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72519"/>
            <a:ext cx="12192000" cy="53901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0" y="-37920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Land Area Mapping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161738" y="647071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33146" y="645254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5279" y="645667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16" name="Snip Single Corner Rectangle 15"/>
          <p:cNvSpPr/>
          <p:nvPr/>
        </p:nvSpPr>
        <p:spPr>
          <a:xfrm>
            <a:off x="6830754" y="5182629"/>
            <a:ext cx="5198703" cy="768992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7074568" y="5302212"/>
            <a:ext cx="47003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Assign and visualize lands, real estates or farms on the map</a:t>
            </a: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E161364-A80A-4E79-86BB-67F264260C62}"/>
              </a:ext>
            </a:extLst>
          </p:cNvPr>
          <p:cNvCxnSpPr>
            <a:cxnSpLocks/>
          </p:cNvCxnSpPr>
          <p:nvPr/>
        </p:nvCxnSpPr>
        <p:spPr>
          <a:xfrm>
            <a:off x="0" y="672519"/>
            <a:ext cx="1219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4074295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AAB1CA5-7D0F-4C4E-87B7-4F3CAC9BF6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4393"/>
            <a:ext cx="12192000" cy="560921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-46664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AUTO CREATE AND DRAFT TERRITORIES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231013" y="6359879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Maplytics™ by Inogic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33146" y="6341700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www.maplytics.com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5279" y="6373545"/>
            <a:ext cx="2395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www.inogic.com</a:t>
            </a:r>
          </a:p>
        </p:txBody>
      </p:sp>
      <p:sp>
        <p:nvSpPr>
          <p:cNvPr id="9" name="Snip Single Corner Rectangle 8"/>
          <p:cNvSpPr/>
          <p:nvPr/>
        </p:nvSpPr>
        <p:spPr>
          <a:xfrm>
            <a:off x="7583886" y="4393728"/>
            <a:ext cx="4488588" cy="1328197"/>
          </a:xfrm>
          <a:prstGeom prst="snip1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628616" y="4393729"/>
            <a:ext cx="4399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Auto create and align multiple territories right through the map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Draft territories to save your progress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Visualize Territory Management and entity records on the same map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240407F-410A-45B6-8728-1A7575D36E56}"/>
              </a:ext>
            </a:extLst>
          </p:cNvPr>
          <p:cNvCxnSpPr>
            <a:cxnSpLocks/>
          </p:cNvCxnSpPr>
          <p:nvPr/>
        </p:nvCxnSpPr>
        <p:spPr>
          <a:xfrm>
            <a:off x="0" y="624393"/>
            <a:ext cx="1219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3263056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Retrospect">
  <a:themeElements>
    <a:clrScheme name="Yellow Orang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Yellow Orange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10992</TotalTime>
  <Words>1318</Words>
  <Application>Microsoft Office PowerPoint</Application>
  <PresentationFormat>Widescreen</PresentationFormat>
  <Paragraphs>346</Paragraphs>
  <Slides>30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Arial</vt:lpstr>
      <vt:lpstr>Calibri</vt:lpstr>
      <vt:lpstr>Calibri Light</vt:lpstr>
      <vt:lpstr>Segoe UI</vt:lpstr>
      <vt:lpstr>Wingdings</vt:lpstr>
      <vt:lpstr>Retrospect</vt:lpstr>
      <vt:lpstr>3_Custom Design</vt:lpstr>
      <vt:lpstr>2_Custom Design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Inogic</dc:creator>
  <cp:lastModifiedBy>Inogic</cp:lastModifiedBy>
  <cp:revision>451</cp:revision>
  <dcterms:created xsi:type="dcterms:W3CDTF">2016-06-13T11:03:47Z</dcterms:created>
  <dcterms:modified xsi:type="dcterms:W3CDTF">2022-01-11T06:52:52Z</dcterms:modified>
</cp:coreProperties>
</file>